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notesMasterIdLst>
    <p:notesMasterId r:id="rId24"/>
  </p:notesMasterIdLst>
  <p:sldIdLst>
    <p:sldId id="256" r:id="rId3"/>
    <p:sldId id="296" r:id="rId4"/>
    <p:sldId id="327" r:id="rId5"/>
    <p:sldId id="303" r:id="rId6"/>
    <p:sldId id="310" r:id="rId7"/>
    <p:sldId id="311" r:id="rId8"/>
    <p:sldId id="265" r:id="rId9"/>
    <p:sldId id="312" r:id="rId10"/>
    <p:sldId id="313" r:id="rId11"/>
    <p:sldId id="314" r:id="rId12"/>
    <p:sldId id="316" r:id="rId13"/>
    <p:sldId id="317" r:id="rId14"/>
    <p:sldId id="323" r:id="rId15"/>
    <p:sldId id="318" r:id="rId16"/>
    <p:sldId id="319" r:id="rId17"/>
    <p:sldId id="320" r:id="rId18"/>
    <p:sldId id="321" r:id="rId19"/>
    <p:sldId id="322" r:id="rId20"/>
    <p:sldId id="324" r:id="rId21"/>
    <p:sldId id="325" r:id="rId22"/>
    <p:sldId id="326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0053A3"/>
    <a:srgbClr val="ECECEC"/>
    <a:srgbClr val="FFFFFF"/>
    <a:srgbClr val="453D3A"/>
    <a:srgbClr val="1A9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88" autoAdjust="0"/>
    <p:restoredTop sz="94542" autoAdjust="0"/>
  </p:normalViewPr>
  <p:slideViewPr>
    <p:cSldViewPr snapToGrid="0" showGuides="1">
      <p:cViewPr varScale="1">
        <p:scale>
          <a:sx n="108" d="100"/>
          <a:sy n="108" d="100"/>
        </p:scale>
        <p:origin x="5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9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F98C7-9395-4E9A-96EC-DE4C39432AA7}" type="datetimeFigureOut">
              <a:rPr lang="zh-CN" altLang="en-US" smtClean="0"/>
              <a:t>2018/4/9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64DB0-CCE3-4363-801A-A01AADC639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4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71325" y="38727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9325" y="135275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226675" y="6318000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>
          <a:xfrm>
            <a:off x="10801350" y="6405438"/>
            <a:ext cx="1390650" cy="365125"/>
          </a:xfrm>
        </p:spPr>
        <p:txBody>
          <a:bodyPr/>
          <a:lstStyle>
            <a:lvl1pPr algn="ctr">
              <a:defRPr sz="2000" b="1">
                <a:solidFill>
                  <a:schemeClr val="bg1"/>
                </a:solidFill>
              </a:defRPr>
            </a:lvl1pPr>
          </a:lstStyle>
          <a:p>
            <a:fld id="{51D91E7F-84B6-4064-9D4E-CC7D244BCA0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9874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38" userDrawn="1">
          <p15:clr>
            <a:srgbClr val="FBAE40"/>
          </p15:clr>
        </p15:guide>
        <p15:guide id="4" pos="7242" userDrawn="1">
          <p15:clr>
            <a:srgbClr val="FBAE40"/>
          </p15:clr>
        </p15:guide>
        <p15:guide id="5" orient="horz" pos="346" userDrawn="1">
          <p15:clr>
            <a:srgbClr val="FBAE40"/>
          </p15:clr>
        </p15:guide>
        <p15:guide id="6" orient="horz" pos="397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7DAC9ED-883A-4295-875C-D653C1FCD32D}" type="datetimeFigureOut">
              <a:rPr lang="zh-CN" altLang="en-US"/>
              <a:pPr/>
              <a:t>2018/4/9</a:t>
            </a:fld>
            <a:endParaRPr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9927BEA-0E01-4643-B2DE-F82012A02F2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0716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00200" y="2171700"/>
            <a:ext cx="5707038" cy="4000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509895" y="2171700"/>
            <a:ext cx="3081905" cy="400050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685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600200" y="2171700"/>
            <a:ext cx="5707039" cy="4000500"/>
          </a:xfrm>
          <a:solidFill>
            <a:schemeClr val="bg1">
              <a:lumMod val="75000"/>
            </a:schemeClr>
          </a:solidFill>
          <a:ln w="63500">
            <a:solidFill>
              <a:schemeClr val="tx1">
                <a:lumMod val="50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509895" y="2171700"/>
            <a:ext cx="3081905" cy="400050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134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741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2000" cy="68580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91800" y="685799"/>
            <a:ext cx="1409700" cy="54911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685799"/>
            <a:ext cx="9038544" cy="549116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24627" y="6511119"/>
            <a:ext cx="2651162" cy="275839"/>
          </a:xfrm>
        </p:spPr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38200" y="6511119"/>
            <a:ext cx="5157725" cy="275839"/>
          </a:xfrm>
        </p:spPr>
        <p:txBody>
          <a:bodyPr/>
          <a:lstStyle/>
          <a:p>
            <a:endParaRPr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04490" y="6511119"/>
            <a:ext cx="1115786" cy="275839"/>
          </a:xfrm>
        </p:spPr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89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6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1905000" y="1464287"/>
            <a:ext cx="8382000" cy="2729554"/>
          </a:xfrm>
        </p:spPr>
        <p:txBody>
          <a:bodyPr tIns="0" bIns="0" anchor="b">
            <a:normAutofit/>
          </a:bodyPr>
          <a:lstStyle>
            <a:lvl1pPr algn="l"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05000" y="4193840"/>
            <a:ext cx="8382000" cy="1108883"/>
          </a:xfrm>
        </p:spPr>
        <p:txBody>
          <a:bodyPr tIns="0" bIns="0"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135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1200">
          <p15:clr>
            <a:srgbClr val="5ACBF0"/>
          </p15:clr>
        </p15:guide>
        <p15:guide id="2" pos="6480">
          <p15:clr>
            <a:srgbClr val="5ACBF0"/>
          </p15:clr>
        </p15:guide>
        <p15:guide id="3" orient="horz" pos="2160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97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1609724" y="1686073"/>
            <a:ext cx="8982076" cy="2081276"/>
          </a:xfrm>
        </p:spPr>
        <p:txBody>
          <a:bodyPr tIns="0" bIns="0" anchor="b">
            <a:normAutofit/>
          </a:bodyPr>
          <a:lstStyle>
            <a:lvl1pPr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09724" y="3767351"/>
            <a:ext cx="8982076" cy="1080448"/>
          </a:xfrm>
        </p:spPr>
        <p:txBody>
          <a:bodyPr tIns="0" bIns="0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40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lternate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09724" y="1686073"/>
            <a:ext cx="8982076" cy="2081276"/>
          </a:xfrm>
        </p:spPr>
        <p:txBody>
          <a:bodyPr tIns="0" bIns="0" anchor="b">
            <a:normAutofit/>
          </a:bodyPr>
          <a:lstStyle>
            <a:lvl1pPr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white">
          <a:xfrm>
            <a:off x="1609724" y="3767351"/>
            <a:ext cx="8982076" cy="1080448"/>
          </a:xfrm>
        </p:spPr>
        <p:txBody>
          <a:bodyPr tIns="0" bIns="0"/>
          <a:lstStyle>
            <a:lvl1pPr marL="0" indent="0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739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00200" y="2171699"/>
            <a:ext cx="4419600" cy="40052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2171699"/>
            <a:ext cx="4419600" cy="40052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579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09723" y="1681163"/>
            <a:ext cx="441655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09723" y="2505075"/>
            <a:ext cx="4416552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419600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41960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41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zh-CN" altLang="en-US"/>
              <a:t>2018/4/9</a:t>
            </a:fld>
            <a:endParaRPr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237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4C821-51AF-415E-BF5B-CDCDE3466362}" type="datetime1">
              <a:rPr lang="zh-CN" altLang="en-US" smtClean="0"/>
              <a:t>2018/4/9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91E7F-84B6-4064-9D4E-CC7D244BCA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066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white">
          <a:xfrm>
            <a:off x="1600200" y="295562"/>
            <a:ext cx="8991600" cy="1008247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09725" y="2171700"/>
            <a:ext cx="8991600" cy="40005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lvl="5"/>
            <a:r>
              <a:rPr lang="zh-CN" altLang="en-US" dirty="0"/>
              <a:t>第六级</a:t>
            </a:r>
          </a:p>
          <a:p>
            <a:pPr lvl="6"/>
            <a:r>
              <a:rPr lang="zh-CN" altLang="en-US" dirty="0"/>
              <a:t>第六级</a:t>
            </a:r>
          </a:p>
          <a:p>
            <a:pPr lvl="7"/>
            <a:r>
              <a:rPr lang="zh-CN" altLang="en-US" dirty="0"/>
              <a:t>第八级</a:t>
            </a:r>
          </a:p>
          <a:p>
            <a:pPr lvl="8"/>
            <a:r>
              <a:rPr lang="zh-CN" altLang="en-US" dirty="0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796151" y="6511119"/>
            <a:ext cx="2651162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bg1">
                    <a:lumMod val="6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7DAC9ED-883A-4295-875C-D653C1FCD32D}" type="datetimeFigureOut">
              <a:rPr lang="en-US" altLang="zh-CN" smtClean="0"/>
              <a:pPr/>
              <a:t>4/9/2018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609724" y="6511119"/>
            <a:ext cx="5157725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bg1">
                    <a:lumMod val="6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476014" y="6511119"/>
            <a:ext cx="1115786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bg1">
                    <a:lumMod val="6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927BEA-0E01-4643-B2DE-F82012A02F29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32860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10312" indent="-210312" algn="l" defTabSz="914400" rtl="0" eaLnBrk="1" latinLnBrk="0" hangingPunct="1">
        <a:lnSpc>
          <a:spcPct val="100000"/>
        </a:lnSpc>
        <a:spcBef>
          <a:spcPts val="1200"/>
        </a:spcBef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675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24712" indent="-155448" algn="l" defTabSz="914400" rtl="0" eaLnBrk="1" latinLnBrk="0" hangingPunct="1">
        <a:lnSpc>
          <a:spcPct val="10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581912" indent="-155448" algn="l" defTabSz="914400" rtl="0" eaLnBrk="1" latinLnBrk="0" hangingPunct="1">
        <a:lnSpc>
          <a:spcPct val="10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391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4963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6pPr>
      <a:lvl7pPr marL="29535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7pPr>
      <a:lvl8pPr marL="34107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8pPr>
      <a:lvl9pPr marL="38679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 baseline="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pos="6672">
          <p15:clr>
            <a:srgbClr val="F26B43"/>
          </p15:clr>
        </p15:guide>
        <p15:guide id="3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3667636"/>
            <a:ext cx="12192000" cy="669472"/>
          </a:xfrm>
          <a:prstGeom prst="rect">
            <a:avLst/>
          </a:prstGeom>
          <a:solidFill>
            <a:srgbClr val="453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2695179"/>
            <a:ext cx="12192000" cy="9724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774917" y="4729792"/>
            <a:ext cx="3060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453D3A"/>
                </a:solidFill>
              </a:rPr>
              <a:t>汇报人：王思为  刘博鸿</a:t>
            </a:r>
          </a:p>
        </p:txBody>
      </p:sp>
      <p:sp>
        <p:nvSpPr>
          <p:cNvPr id="15" name="矩形 14"/>
          <p:cNvSpPr/>
          <p:nvPr/>
        </p:nvSpPr>
        <p:spPr>
          <a:xfrm>
            <a:off x="11172674" y="226014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920674" y="2008140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054274" y="3019213"/>
            <a:ext cx="828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Nystrom Method with kernel k-means++</a:t>
            </a:r>
          </a:p>
          <a:p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Samples as landmarks</a:t>
            </a:r>
          </a:p>
          <a:p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reeform 5"/>
          <p:cNvSpPr>
            <a:spLocks noEditPoints="1"/>
          </p:cNvSpPr>
          <p:nvPr/>
        </p:nvSpPr>
        <p:spPr bwMode="auto">
          <a:xfrm>
            <a:off x="10201276" y="2936668"/>
            <a:ext cx="555624" cy="489478"/>
          </a:xfrm>
          <a:custGeom>
            <a:avLst/>
            <a:gdLst>
              <a:gd name="T0" fmla="*/ 17 w 68"/>
              <a:gd name="T1" fmla="*/ 26 h 60"/>
              <a:gd name="T2" fmla="*/ 33 w 68"/>
              <a:gd name="T3" fmla="*/ 31 h 60"/>
              <a:gd name="T4" fmla="*/ 33 w 68"/>
              <a:gd name="T5" fmla="*/ 31 h 60"/>
              <a:gd name="T6" fmla="*/ 49 w 68"/>
              <a:gd name="T7" fmla="*/ 26 h 60"/>
              <a:gd name="T8" fmla="*/ 34 w 68"/>
              <a:gd name="T9" fmla="*/ 18 h 60"/>
              <a:gd name="T10" fmla="*/ 59 w 68"/>
              <a:gd name="T11" fmla="*/ 16 h 60"/>
              <a:gd name="T12" fmla="*/ 55 w 68"/>
              <a:gd name="T13" fmla="*/ 23 h 60"/>
              <a:gd name="T14" fmla="*/ 56 w 68"/>
              <a:gd name="T15" fmla="*/ 15 h 60"/>
              <a:gd name="T16" fmla="*/ 56 w 68"/>
              <a:gd name="T17" fmla="*/ 12 h 60"/>
              <a:gd name="T18" fmla="*/ 52 w 68"/>
              <a:gd name="T19" fmla="*/ 23 h 60"/>
              <a:gd name="T20" fmla="*/ 68 w 68"/>
              <a:gd name="T21" fmla="*/ 32 h 60"/>
              <a:gd name="T22" fmla="*/ 68 w 68"/>
              <a:gd name="T23" fmla="*/ 34 h 60"/>
              <a:gd name="T24" fmla="*/ 67 w 68"/>
              <a:gd name="T25" fmla="*/ 34 h 60"/>
              <a:gd name="T26" fmla="*/ 29 w 68"/>
              <a:gd name="T27" fmla="*/ 50 h 60"/>
              <a:gd name="T28" fmla="*/ 68 w 68"/>
              <a:gd name="T29" fmla="*/ 45 h 60"/>
              <a:gd name="T30" fmla="*/ 30 w 68"/>
              <a:gd name="T31" fmla="*/ 60 h 60"/>
              <a:gd name="T32" fmla="*/ 28 w 68"/>
              <a:gd name="T33" fmla="*/ 59 h 60"/>
              <a:gd name="T34" fmla="*/ 3 w 68"/>
              <a:gd name="T35" fmla="*/ 25 h 60"/>
              <a:gd name="T36" fmla="*/ 14 w 68"/>
              <a:gd name="T37" fmla="*/ 23 h 60"/>
              <a:gd name="T38" fmla="*/ 1 w 68"/>
              <a:gd name="T39" fmla="*/ 10 h 60"/>
              <a:gd name="T40" fmla="*/ 32 w 68"/>
              <a:gd name="T41" fmla="*/ 0 h 60"/>
              <a:gd name="T42" fmla="*/ 65 w 68"/>
              <a:gd name="T43" fmla="*/ 9 h 60"/>
              <a:gd name="T44" fmla="*/ 59 w 68"/>
              <a:gd name="T45" fmla="*/ 14 h 60"/>
              <a:gd name="T46" fmla="*/ 59 w 68"/>
              <a:gd name="T47" fmla="*/ 16 h 60"/>
              <a:gd name="T48" fmla="*/ 58 w 68"/>
              <a:gd name="T49" fmla="*/ 9 h 60"/>
              <a:gd name="T50" fmla="*/ 33 w 68"/>
              <a:gd name="T51" fmla="*/ 4 h 60"/>
              <a:gd name="T52" fmla="*/ 33 w 68"/>
              <a:gd name="T53" fmla="*/ 8 h 60"/>
              <a:gd name="T54" fmla="*/ 54 w 68"/>
              <a:gd name="T55" fmla="*/ 10 h 60"/>
              <a:gd name="T56" fmla="*/ 32 w 68"/>
              <a:gd name="T57" fmla="*/ 53 h 60"/>
              <a:gd name="T58" fmla="*/ 67 w 68"/>
              <a:gd name="T59" fmla="*/ 42 h 60"/>
              <a:gd name="T60" fmla="*/ 32 w 68"/>
              <a:gd name="T61" fmla="*/ 49 h 60"/>
              <a:gd name="T62" fmla="*/ 67 w 68"/>
              <a:gd name="T63" fmla="*/ 40 h 60"/>
              <a:gd name="T64" fmla="*/ 32 w 68"/>
              <a:gd name="T65" fmla="*/ 49 h 60"/>
              <a:gd name="T66" fmla="*/ 32 w 68"/>
              <a:gd name="T67" fmla="*/ 47 h 60"/>
              <a:gd name="T68" fmla="*/ 67 w 68"/>
              <a:gd name="T69" fmla="*/ 36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8" h="60">
                <a:moveTo>
                  <a:pt x="17" y="14"/>
                </a:move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8" y="27"/>
                  <a:pt x="18" y="27"/>
                </a:cubicBezTo>
                <a:cubicBezTo>
                  <a:pt x="22" y="28"/>
                  <a:pt x="29" y="31"/>
                  <a:pt x="33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6" y="31"/>
                  <a:pt x="39" y="30"/>
                  <a:pt x="41" y="30"/>
                </a:cubicBezTo>
                <a:cubicBezTo>
                  <a:pt x="45" y="29"/>
                  <a:pt x="47" y="27"/>
                  <a:pt x="49" y="26"/>
                </a:cubicBezTo>
                <a:cubicBezTo>
                  <a:pt x="49" y="14"/>
                  <a:pt x="49" y="14"/>
                  <a:pt x="49" y="14"/>
                </a:cubicBezTo>
                <a:cubicBezTo>
                  <a:pt x="34" y="18"/>
                  <a:pt x="34" y="18"/>
                  <a:pt x="34" y="18"/>
                </a:cubicBezTo>
                <a:cubicBezTo>
                  <a:pt x="17" y="14"/>
                  <a:pt x="17" y="14"/>
                  <a:pt x="17" y="14"/>
                </a:cubicBezTo>
                <a:close/>
                <a:moveTo>
                  <a:pt x="59" y="16"/>
                </a:moveTo>
                <a:cubicBezTo>
                  <a:pt x="61" y="23"/>
                  <a:pt x="61" y="23"/>
                  <a:pt x="61" y="23"/>
                </a:cubicBezTo>
                <a:cubicBezTo>
                  <a:pt x="59" y="25"/>
                  <a:pt x="57" y="25"/>
                  <a:pt x="55" y="23"/>
                </a:cubicBezTo>
                <a:cubicBezTo>
                  <a:pt x="56" y="16"/>
                  <a:pt x="56" y="16"/>
                  <a:pt x="56" y="16"/>
                </a:cubicBezTo>
                <a:cubicBezTo>
                  <a:pt x="56" y="16"/>
                  <a:pt x="56" y="16"/>
                  <a:pt x="56" y="15"/>
                </a:cubicBezTo>
                <a:cubicBezTo>
                  <a:pt x="56" y="15"/>
                  <a:pt x="56" y="14"/>
                  <a:pt x="56" y="14"/>
                </a:cubicBezTo>
                <a:cubicBezTo>
                  <a:pt x="56" y="12"/>
                  <a:pt x="56" y="12"/>
                  <a:pt x="56" y="12"/>
                </a:cubicBezTo>
                <a:cubicBezTo>
                  <a:pt x="52" y="13"/>
                  <a:pt x="52" y="13"/>
                  <a:pt x="52" y="13"/>
                </a:cubicBezTo>
                <a:cubicBezTo>
                  <a:pt x="52" y="23"/>
                  <a:pt x="52" y="23"/>
                  <a:pt x="52" y="23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4"/>
                  <a:pt x="68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30" y="44"/>
                  <a:pt x="30" y="44"/>
                  <a:pt x="30" y="44"/>
                </a:cubicBezTo>
                <a:cubicBezTo>
                  <a:pt x="29" y="46"/>
                  <a:pt x="29" y="48"/>
                  <a:pt x="29" y="50"/>
                </a:cubicBezTo>
                <a:cubicBezTo>
                  <a:pt x="29" y="52"/>
                  <a:pt x="29" y="54"/>
                  <a:pt x="30" y="56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8"/>
                  <a:pt x="68" y="48"/>
                  <a:pt x="68" y="48"/>
                </a:cubicBezTo>
                <a:cubicBezTo>
                  <a:pt x="30" y="60"/>
                  <a:pt x="30" y="60"/>
                  <a:pt x="30" y="60"/>
                </a:cubicBezTo>
                <a:cubicBezTo>
                  <a:pt x="29" y="60"/>
                  <a:pt x="29" y="60"/>
                  <a:pt x="29" y="60"/>
                </a:cubicBezTo>
                <a:cubicBezTo>
                  <a:pt x="28" y="59"/>
                  <a:pt x="28" y="59"/>
                  <a:pt x="28" y="59"/>
                </a:cubicBezTo>
                <a:cubicBezTo>
                  <a:pt x="3" y="38"/>
                  <a:pt x="3" y="38"/>
                  <a:pt x="3" y="38"/>
                </a:cubicBezTo>
                <a:cubicBezTo>
                  <a:pt x="2" y="34"/>
                  <a:pt x="1" y="30"/>
                  <a:pt x="3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13"/>
                  <a:pt x="14" y="13"/>
                  <a:pt x="14" y="13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8"/>
                  <a:pt x="0" y="8"/>
                  <a:pt x="0" y="8"/>
                </a:cubicBezTo>
                <a:cubicBezTo>
                  <a:pt x="32" y="0"/>
                  <a:pt x="32" y="0"/>
                  <a:pt x="32" y="0"/>
                </a:cubicBezTo>
                <a:cubicBezTo>
                  <a:pt x="65" y="7"/>
                  <a:pt x="65" y="7"/>
                  <a:pt x="65" y="7"/>
                </a:cubicBezTo>
                <a:cubicBezTo>
                  <a:pt x="65" y="9"/>
                  <a:pt x="65" y="9"/>
                  <a:pt x="65" y="9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5"/>
                  <a:pt x="59" y="15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4" y="10"/>
                </a:moveTo>
                <a:cubicBezTo>
                  <a:pt x="58" y="9"/>
                  <a:pt x="58" y="9"/>
                  <a:pt x="58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4"/>
                  <a:pt x="34" y="4"/>
                  <a:pt x="33" y="4"/>
                </a:cubicBezTo>
                <a:cubicBezTo>
                  <a:pt x="31" y="4"/>
                  <a:pt x="29" y="5"/>
                  <a:pt x="29" y="6"/>
                </a:cubicBezTo>
                <a:cubicBezTo>
                  <a:pt x="29" y="7"/>
                  <a:pt x="31" y="8"/>
                  <a:pt x="33" y="8"/>
                </a:cubicBezTo>
                <a:cubicBezTo>
                  <a:pt x="34" y="8"/>
                  <a:pt x="35" y="8"/>
                  <a:pt x="36" y="7"/>
                </a:cubicBezTo>
                <a:cubicBezTo>
                  <a:pt x="54" y="10"/>
                  <a:pt x="54" y="10"/>
                  <a:pt x="54" y="10"/>
                </a:cubicBezTo>
                <a:close/>
                <a:moveTo>
                  <a:pt x="32" y="52"/>
                </a:moveTo>
                <a:cubicBezTo>
                  <a:pt x="32" y="53"/>
                  <a:pt x="32" y="53"/>
                  <a:pt x="32" y="53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2"/>
                  <a:pt x="67" y="42"/>
                  <a:pt x="67" y="42"/>
                </a:cubicBezTo>
                <a:cubicBezTo>
                  <a:pt x="32" y="52"/>
                  <a:pt x="32" y="52"/>
                  <a:pt x="32" y="52"/>
                </a:cubicBezTo>
                <a:close/>
                <a:moveTo>
                  <a:pt x="32" y="49"/>
                </a:moveTo>
                <a:cubicBezTo>
                  <a:pt x="32" y="49"/>
                  <a:pt x="32" y="49"/>
                  <a:pt x="32" y="49"/>
                </a:cubicBezTo>
                <a:cubicBezTo>
                  <a:pt x="67" y="40"/>
                  <a:pt x="67" y="40"/>
                  <a:pt x="67" y="40"/>
                </a:cubicBezTo>
                <a:cubicBezTo>
                  <a:pt x="67" y="39"/>
                  <a:pt x="67" y="39"/>
                  <a:pt x="67" y="39"/>
                </a:cubicBezTo>
                <a:cubicBezTo>
                  <a:pt x="32" y="49"/>
                  <a:pt x="32" y="49"/>
                  <a:pt x="32" y="49"/>
                </a:cubicBezTo>
                <a:close/>
                <a:moveTo>
                  <a:pt x="31" y="46"/>
                </a:moveTo>
                <a:cubicBezTo>
                  <a:pt x="32" y="47"/>
                  <a:pt x="32" y="47"/>
                  <a:pt x="32" y="47"/>
                </a:cubicBezTo>
                <a:cubicBezTo>
                  <a:pt x="67" y="37"/>
                  <a:pt x="67" y="37"/>
                  <a:pt x="67" y="37"/>
                </a:cubicBezTo>
                <a:cubicBezTo>
                  <a:pt x="67" y="36"/>
                  <a:pt x="67" y="36"/>
                  <a:pt x="67" y="36"/>
                </a:cubicBezTo>
                <a:lnTo>
                  <a:pt x="31" y="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1B13B78-7CEB-4FAE-B814-DEBEAC9B2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01" y="2584140"/>
            <a:ext cx="2140540" cy="18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19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12" grpId="0"/>
      <p:bldP spid="15" grpId="0" animBg="1"/>
      <p:bldP spid="16" grpId="0" animBg="1"/>
      <p:bldP spid="10" grpId="0"/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90C5A18-D6F5-4A0E-A802-0CE392C7A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262" y="1130300"/>
            <a:ext cx="722947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kernel k-means++</a:t>
            </a:r>
            <a:br>
              <a:rPr lang="en-US" altLang="zh-CN" dirty="0"/>
            </a:b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A26A54-AF70-480C-A873-72972AC07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775" y="2098675"/>
            <a:ext cx="687705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0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4FB54E0-19B6-40B6-8B1A-C0AA271B8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457200"/>
            <a:ext cx="6858000" cy="4038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51D20D8-7001-4AA3-A370-BA0EA5226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700" y="4695825"/>
            <a:ext cx="7067550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641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95EFB4D-D3A7-4EEC-B237-276F605DD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218" y="177800"/>
            <a:ext cx="6933363" cy="656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05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76DA903-4B36-40A6-A32B-7924A917A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937" y="1114425"/>
            <a:ext cx="709612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63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3DA0019-D0BF-4444-B699-9AB43EC91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262" y="1243012"/>
            <a:ext cx="72294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70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4544A6-88AA-437D-ACFD-0022C25CAA6C}"/>
              </a:ext>
            </a:extLst>
          </p:cNvPr>
          <p:cNvSpPr txBox="1"/>
          <p:nvPr/>
        </p:nvSpPr>
        <p:spPr>
          <a:xfrm>
            <a:off x="1155700" y="584200"/>
            <a:ext cx="688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以高斯核为例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07280A-4932-4E80-80C1-D9BCB0F0D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3429000"/>
            <a:ext cx="7277100" cy="30003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C94E8F9-B677-4756-A70A-742DA733C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0" y="857766"/>
            <a:ext cx="697230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34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3C1B86D-2A7E-4073-864E-CD543EFE6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5" y="1533525"/>
            <a:ext cx="756285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356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C3C614-E69B-4F78-8ED4-8665620B6A0A}"/>
              </a:ext>
            </a:extLst>
          </p:cNvPr>
          <p:cNvSpPr txBox="1"/>
          <p:nvPr/>
        </p:nvSpPr>
        <p:spPr>
          <a:xfrm>
            <a:off x="2014330" y="1720840"/>
            <a:ext cx="787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通过上面的分析，如果我们在样本空间做</a:t>
            </a:r>
            <a:r>
              <a:rPr lang="en-US" altLang="zh-CN" dirty="0"/>
              <a:t>k-means</a:t>
            </a:r>
            <a:r>
              <a:rPr lang="zh-CN" altLang="en-US" dirty="0"/>
              <a:t>聚类得到的聚类中心，实质上是我们对嵌入到映射空间后的样本几何意义上的中心做近似（中心的原象不一定存在）。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因为这个流形空间是平坦的，所以它的几个几何中心近似于做</a:t>
            </a:r>
            <a:r>
              <a:rPr lang="en-US" altLang="zh-CN" dirty="0"/>
              <a:t>kernel k-means</a:t>
            </a:r>
            <a:r>
              <a:rPr lang="zh-CN" altLang="en-US" dirty="0"/>
              <a:t>所得到的中心。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从之前的结论来看，用</a:t>
            </a:r>
            <a:r>
              <a:rPr lang="en-US" altLang="zh-CN" dirty="0"/>
              <a:t>k-means</a:t>
            </a:r>
            <a:r>
              <a:rPr lang="zh-CN" altLang="en-US" dirty="0"/>
              <a:t>聚类中心所张成的空间与核矩阵前（</a:t>
            </a:r>
            <a:r>
              <a:rPr lang="en-US" altLang="zh-CN" dirty="0"/>
              <a:t>k-1</a:t>
            </a:r>
            <a:r>
              <a:rPr lang="zh-CN" altLang="en-US" dirty="0"/>
              <a:t>）个左奇异向量所张成的空间是一致的，所以可以在该空间中定义出核矩阵的良好的低阶近似。</a:t>
            </a:r>
          </a:p>
        </p:txBody>
      </p:sp>
    </p:spTree>
    <p:extLst>
      <p:ext uri="{BB962C8B-B14F-4D97-AF65-F5344CB8AC3E}">
        <p14:creationId xmlns:p14="http://schemas.microsoft.com/office/powerpoint/2010/main" val="192972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F81A2B-5C8E-4E5C-9600-648AEC916CCE}"/>
              </a:ext>
            </a:extLst>
          </p:cNvPr>
          <p:cNvSpPr txBox="1"/>
          <p:nvPr/>
        </p:nvSpPr>
        <p:spPr>
          <a:xfrm>
            <a:off x="702365" y="702365"/>
            <a:ext cx="5261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实验表现：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D851D35-F684-4623-8C9F-F7785759E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801"/>
            <a:ext cx="12192000" cy="448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594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D0669A8-F58A-4140-87CE-97F047764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03" y="410407"/>
            <a:ext cx="10086975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75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F1489E0-78F6-4C4D-B4D8-C8724E5A5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9181"/>
            <a:ext cx="12192000" cy="423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0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E6DFE7-ECD8-4B4F-B79B-7E5D78AD0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1712"/>
            <a:ext cx="12192000" cy="466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11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AE3CEE3-3D8C-4A24-BA41-96C855C68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47637"/>
            <a:ext cx="1010602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89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0F4CDA1-EB9E-45E9-9238-5655D758A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557212"/>
            <a:ext cx="1003935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4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CBA0B68-150F-4F99-8866-A1E5B7A23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5" y="928687"/>
            <a:ext cx="996315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9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59679B2-4DBF-4F2B-81E7-0CCCD29D6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912" y="804862"/>
            <a:ext cx="978217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40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77143" y="1259175"/>
            <a:ext cx="7837714" cy="43396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b="1">
                <a:solidFill>
                  <a:schemeClr val="tx1">
                    <a:lumMod val="50000"/>
                    <a:lumOff val="50000"/>
                    <a:alpha val="2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PART</a:t>
            </a:r>
          </a:p>
          <a:p>
            <a:r>
              <a:rPr lang="en-US" altLang="zh-CN" dirty="0"/>
              <a:t>FIVE</a:t>
            </a:r>
          </a:p>
        </p:txBody>
      </p:sp>
      <p:sp>
        <p:nvSpPr>
          <p:cNvPr id="50" name="矩形 49"/>
          <p:cNvSpPr/>
          <p:nvPr/>
        </p:nvSpPr>
        <p:spPr>
          <a:xfrm>
            <a:off x="-1" y="0"/>
            <a:ext cx="32162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8975725" y="0"/>
            <a:ext cx="32162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887549" y="2220549"/>
            <a:ext cx="2416902" cy="2416902"/>
            <a:chOff x="4887549" y="1124584"/>
            <a:chExt cx="2416902" cy="2416902"/>
          </a:xfrm>
        </p:grpSpPr>
        <p:sp>
          <p:nvSpPr>
            <p:cNvPr id="47" name="文本框 46"/>
            <p:cNvSpPr txBox="1"/>
            <p:nvPr/>
          </p:nvSpPr>
          <p:spPr>
            <a:xfrm>
              <a:off x="4887549" y="1178873"/>
              <a:ext cx="241690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/>
                  </a:solidFill>
                  <a:latin typeface="微软雅黑" panose="020B0503020204020204" pitchFamily="34" charset="-122"/>
                </a:rPr>
                <a:t>Landmark</a:t>
              </a:r>
              <a:r>
                <a:rPr lang="zh-CN" altLang="en-US" sz="3200" b="1" dirty="0">
                  <a:solidFill>
                    <a:schemeClr val="accent1"/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3200" b="1" dirty="0">
                  <a:solidFill>
                    <a:schemeClr val="accent1"/>
                  </a:solidFill>
                  <a:latin typeface="微软雅黑" panose="020B0503020204020204" pitchFamily="34" charset="-122"/>
                </a:rPr>
                <a:t>selection</a:t>
              </a:r>
            </a:p>
          </p:txBody>
        </p:sp>
        <p:sp>
          <p:nvSpPr>
            <p:cNvPr id="2" name="矩形 1"/>
            <p:cNvSpPr/>
            <p:nvPr/>
          </p:nvSpPr>
          <p:spPr>
            <a:xfrm>
              <a:off x="4887549" y="1124584"/>
              <a:ext cx="2416902" cy="241690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955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0" grpId="0" animBg="1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296D92D-5F34-43E0-8D06-46BBCA6D1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975" y="1152525"/>
            <a:ext cx="725805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35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591AA5-F414-49DC-8F05-9620B5201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419100"/>
            <a:ext cx="7277100" cy="4800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D792650-75F2-43EC-96E2-10595597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887" y="5002212"/>
            <a:ext cx="71342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0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工大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3A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itched Border 16x9">
  <a:themeElements>
    <a:clrScheme name="Stitched Border">
      <a:dk1>
        <a:srgbClr val="000000"/>
      </a:dk1>
      <a:lt1>
        <a:srgbClr val="FFFFFF"/>
      </a:lt1>
      <a:dk2>
        <a:srgbClr val="115981"/>
      </a:dk2>
      <a:lt2>
        <a:srgbClr val="E4DAC9"/>
      </a:lt2>
      <a:accent1>
        <a:srgbClr val="115981"/>
      </a:accent1>
      <a:accent2>
        <a:srgbClr val="4D5E31"/>
      </a:accent2>
      <a:accent3>
        <a:srgbClr val="B96934"/>
      </a:accent3>
      <a:accent4>
        <a:srgbClr val="458192"/>
      </a:accent4>
      <a:accent5>
        <a:srgbClr val="8D1120"/>
      </a:accent5>
      <a:accent6>
        <a:srgbClr val="AF9F8B"/>
      </a:accent6>
      <a:hlink>
        <a:srgbClr val="B96934"/>
      </a:hlink>
      <a:folHlink>
        <a:srgbClr val="7F7F7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2791</TotalTime>
  <Words>160</Words>
  <Application>Microsoft Office PowerPoint</Application>
  <PresentationFormat>宽屏</PresentationFormat>
  <Paragraphs>17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Microsoft YaHei UI</vt:lpstr>
      <vt:lpstr>华文楷体</vt:lpstr>
      <vt:lpstr>宋体</vt:lpstr>
      <vt:lpstr>微软雅黑</vt:lpstr>
      <vt:lpstr>Arial</vt:lpstr>
      <vt:lpstr>Calibri</vt:lpstr>
      <vt:lpstr>Consolas</vt:lpstr>
      <vt:lpstr>Times New Roman</vt:lpstr>
      <vt:lpstr>Verdana</vt:lpstr>
      <vt:lpstr>Wingdings</vt:lpstr>
      <vt:lpstr>Office 主题</vt:lpstr>
      <vt:lpstr>Stitched Border 16x9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THE kernel k-means++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DY</dc:creator>
  <cp:lastModifiedBy>王思为</cp:lastModifiedBy>
  <cp:revision>478</cp:revision>
  <dcterms:created xsi:type="dcterms:W3CDTF">2015-10-24T01:57:14Z</dcterms:created>
  <dcterms:modified xsi:type="dcterms:W3CDTF">2018-04-09T13:56:35Z</dcterms:modified>
</cp:coreProperties>
</file>

<file path=docProps/thumbnail.jpeg>
</file>